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10" Type="http://schemas.openxmlformats.org/officeDocument/2006/relationships/image" Target="../media/qr.png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Relationship Id="rId10" Type="http://schemas.openxmlformats.org/officeDocument/2006/relationships/image" Target="../media/qr.png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ver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640" y="2286000"/>
            <a:ext cx="164592" cy="1554480"/>
          </a:xfrm>
          <a:prstGeom prst="rect">
            <a:avLst/>
          </a:prstGeom>
          <a:solidFill>
            <a:srgbClr val="2B5566"/>
          </a:solidFill>
          <a:ln w="12700">
            <a:solidFill>
              <a:srgbClr val="2B556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822960" y="2148840"/>
            <a:ext cx="9144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spc="6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CHILE  ·  2010–2024  ·  TESIS DOCTORAL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822960" y="2514600"/>
            <a:ext cx="10515600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44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Hospitalizaciones por neoplasias</a:t>
            </a:r>
            <a:endParaRPr lang="en-US" sz="4400" dirty="0"/>
          </a:p>
          <a:p>
            <a:pPr indent="0" marL="0">
              <a:buNone/>
            </a:pPr>
            <a:r>
              <a:rPr lang="en-US" sz="44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 cabeza y cuello en Chile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22960" y="4160520"/>
            <a:ext cx="105156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i="1" dirty="0">
                <a:solidFill>
                  <a:srgbClr val="3A7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Epidemiología, factores pronósticos hospitalarios</a:t>
            </a:r>
            <a:endParaRPr lang="en-US" sz="2000" dirty="0"/>
          </a:p>
          <a:p>
            <a:pPr indent="0" marL="0">
              <a:buNone/>
            </a:pPr>
            <a:r>
              <a:rPr lang="en-US" sz="2000" i="1" dirty="0">
                <a:solidFill>
                  <a:srgbClr val="3A7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 redes de comorbilidad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822960" y="5257800"/>
            <a:ext cx="54864" cy="91440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0120" y="5230368"/>
            <a:ext cx="5486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960120" y="5577840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Doctorado en Ciencias de la Complejidad Social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960120" y="5870448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Universidad del Desarrollo · Mayo 2026</a:t>
            </a:r>
            <a:endParaRPr lang="en-US" sz="1100" dirty="0"/>
          </a:p>
        </p:txBody>
      </p:sp>
      <p:sp>
        <p:nvSpPr>
          <p:cNvPr id="9002" name="QR caption"/>
          <p:cNvSpPr txBox="1"/>
          <p:nvPr/>
        </p:nvSpPr>
        <p:spPr>
          <a:xfrm>
            <a:off x="10408920" y="4800600"/>
            <a:ext cx="1371600" cy="228600"/>
          </a:xfrm>
          <a:prstGeom prst="rect">
            <a:avLst/>
          </a:prstGeom>
          <a:noFill/>
        </p:spPr>
        <p:txBody>
          <a:bodyPr wrap="square" lIns="0" tIns="0" rIns="0" bIns="0" anchor="b"/>
          <a:lstStyle/>
          <a:p>
            <a:pPr algn="ctr">
              <a:spcBef>
                <a:spcPts val="0"/>
              </a:spcBef>
            </a:pPr>
            <a:r>
              <a:rPr lang="es-CL" sz="900" b="1" spc="120">
                <a:solidFill>
                  <a:srgbClr val="1F3D52"/>
                </a:solidFill>
                <a:latin typeface="Calibri" pitchFamily="34" charset="0"/>
              </a:rPr>
              <a:t>SITIO DEL PROYECTO</a:t>
            </a:r>
          </a:p>
        </p:txBody>
      </p:sp>
      <p:pic>
        <p:nvPicPr>
          <p:cNvPr id="9001" name="QR sitio we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8920" y="5074920"/>
            <a:ext cx="13716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PRONÓSTICO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GEE jerárquico vs. machine learning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pronostico/figures/fig-balancing-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733248"/>
            <a:ext cx="6858000" cy="3894423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680960" y="1691640"/>
            <a:ext cx="411480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9" name="Shape 5"/>
          <p:cNvSpPr/>
          <p:nvPr/>
        </p:nvSpPr>
        <p:spPr>
          <a:xfrm>
            <a:off x="7680960" y="1691640"/>
            <a:ext cx="4114800" cy="91440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7863840" y="1828800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3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MEJOR AUC ML (MORTALIDAD)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7863840" y="2103120"/>
            <a:ext cx="3840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0,65 – 0,84</a:t>
            </a:r>
            <a:endParaRPr lang="en-US" sz="3000" dirty="0"/>
          </a:p>
        </p:txBody>
      </p:sp>
      <p:sp>
        <p:nvSpPr>
          <p:cNvPr id="12" name="Text 8"/>
          <p:cNvSpPr/>
          <p:nvPr/>
        </p:nvSpPr>
        <p:spPr>
          <a:xfrm>
            <a:off x="7863840" y="2697480"/>
            <a:ext cx="3840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algoritmos × 6 técnicas de balanceo · Youden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7680960" y="3246120"/>
            <a:ext cx="4114800" cy="246888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7863840" y="3364992"/>
            <a:ext cx="3840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Conclusión metodológica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7863840" y="3657600"/>
            <a:ext cx="3840480" cy="2011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ML no superó a los GEE jerárquicos.
</a:t>
            </a:r>
            <a:pPr indent="0" marL="0">
              <a:spcAft>
                <a:spcPts val="400"/>
              </a:spcAft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Los GEE conservan ventaja interpretativa (efectos por covariable, </a:t>
            </a:r>
            <a:pPr indent="0" marL="0">
              <a:spcAft>
                <a:spcPts val="400"/>
              </a:spcAft>
              <a:buNone/>
            </a:pPr>
            <a:r>
              <a:rPr lang="en-US" sz="1150" i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estructura clúster hospital</a:t>
            </a:r>
            <a:pPr indent="0" marL="0">
              <a:spcAft>
                <a:spcPts val="400"/>
              </a:spcAft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y se mantienen como referencia para inferencia.</a:t>
            </a:r>
            <a:endParaRPr lang="en-US" sz="1150" dirty="0"/>
          </a:p>
        </p:txBody>
      </p:sp>
      <p:sp>
        <p:nvSpPr>
          <p:cNvPr id="16" name="Shape 12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18" name="Text 14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GEE AUC: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0,86 – 0,94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ML AUC: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0,65 – 0,84 (no supera GEE)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Decisión: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GEE como modelo de referencia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19" name="Text 15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20" name="Text 16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16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PRONÓSTICO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Predictores robustos por subsitio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pronostico/figures/fig-feat-importance-mortal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25" y="1600200"/>
            <a:ext cx="4995790" cy="41605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03920" y="1691640"/>
            <a:ext cx="32918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Patrones transversales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8503920" y="21488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7FC8D6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613648" y="2240280"/>
            <a:ext cx="182880" cy="182880"/>
          </a:xfrm>
          <a:prstGeom prst="ellipse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915400" y="21671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Severidad GRD</a:t>
            </a:r>
            <a:endParaRPr lang="en-US" sz="1150" dirty="0"/>
          </a:p>
        </p:txBody>
      </p:sp>
      <p:sp>
        <p:nvSpPr>
          <p:cNvPr id="12" name="Shape 8"/>
          <p:cNvSpPr/>
          <p:nvPr/>
        </p:nvSpPr>
        <p:spPr>
          <a:xfrm>
            <a:off x="8503920" y="26060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7FC8D6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8613648" y="2697480"/>
            <a:ext cx="182880" cy="182880"/>
          </a:xfrm>
          <a:prstGeom prst="ellipse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915400" y="26243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Edad</a:t>
            </a:r>
            <a:endParaRPr lang="en-US" sz="1150" dirty="0"/>
          </a:p>
        </p:txBody>
      </p:sp>
      <p:sp>
        <p:nvSpPr>
          <p:cNvPr id="15" name="Shape 11"/>
          <p:cNvSpPr/>
          <p:nvPr/>
        </p:nvSpPr>
        <p:spPr>
          <a:xfrm>
            <a:off x="8503920" y="30632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9FD4C5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613648" y="3154680"/>
            <a:ext cx="182880" cy="182880"/>
          </a:xfrm>
          <a:prstGeom prst="ellipse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8915400" y="30815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Riesgo mortalidad GRD</a:t>
            </a:r>
            <a:endParaRPr lang="en-US" sz="1150" dirty="0"/>
          </a:p>
        </p:txBody>
      </p:sp>
      <p:sp>
        <p:nvSpPr>
          <p:cNvPr id="18" name="Shape 14"/>
          <p:cNvSpPr/>
          <p:nvPr/>
        </p:nvSpPr>
        <p:spPr>
          <a:xfrm>
            <a:off x="8503920" y="35204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A8E0C9"/>
            </a:solidFill>
            <a:prstDash val="solid"/>
          </a:ln>
        </p:spPr>
      </p:sp>
      <p:sp>
        <p:nvSpPr>
          <p:cNvPr id="19" name="Shape 15"/>
          <p:cNvSpPr/>
          <p:nvPr/>
        </p:nvSpPr>
        <p:spPr>
          <a:xfrm>
            <a:off x="8613648" y="3611880"/>
            <a:ext cx="182880" cy="182880"/>
          </a:xfrm>
          <a:prstGeom prst="ellipse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8915400" y="35387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Cardiovasculares</a:t>
            </a:r>
            <a:endParaRPr lang="en-US" sz="1150" dirty="0"/>
          </a:p>
        </p:txBody>
      </p:sp>
      <p:sp>
        <p:nvSpPr>
          <p:cNvPr id="21" name="Shape 17"/>
          <p:cNvSpPr/>
          <p:nvPr/>
        </p:nvSpPr>
        <p:spPr>
          <a:xfrm>
            <a:off x="8503920" y="39776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A8E0C9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8613648" y="4069080"/>
            <a:ext cx="182880" cy="182880"/>
          </a:xfrm>
          <a:prstGeom prst="ellipse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8915400" y="39959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Respiratorias</a:t>
            </a:r>
            <a:endParaRPr lang="en-US" sz="1150" dirty="0"/>
          </a:p>
        </p:txBody>
      </p:sp>
      <p:sp>
        <p:nvSpPr>
          <p:cNvPr id="24" name="Shape 20"/>
          <p:cNvSpPr/>
          <p:nvPr/>
        </p:nvSpPr>
        <p:spPr>
          <a:xfrm>
            <a:off x="8503920" y="4434840"/>
            <a:ext cx="3246120" cy="365760"/>
          </a:xfrm>
          <a:prstGeom prst="roundRect">
            <a:avLst>
              <a:gd name="adj" fmla="val 45000"/>
            </a:avLst>
          </a:prstGeom>
          <a:solidFill>
            <a:srgbClr val="FFFFFF"/>
          </a:solidFill>
          <a:ln w="19050">
            <a:solidFill>
              <a:srgbClr val="9FD4C5"/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8613648" y="4526280"/>
            <a:ext cx="182880" cy="182880"/>
          </a:xfrm>
          <a:prstGeom prst="ellipse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26" name="Text 22"/>
          <p:cNvSpPr/>
          <p:nvPr/>
        </p:nvSpPr>
        <p:spPr>
          <a:xfrm>
            <a:off x="8915400" y="4453128"/>
            <a:ext cx="28346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Metabólicas</a:t>
            </a:r>
            <a:endParaRPr lang="en-US" sz="1150" dirty="0"/>
          </a:p>
        </p:txBody>
      </p:sp>
      <p:sp>
        <p:nvSpPr>
          <p:cNvPr id="27" name="Shape 23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28" name="Text 24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29" name="Text 25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Top predictores: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edad, severidad GRD, riesgo de mortalidad GRD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Comorbilidades: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cardiovasculares + respiratorias + metabólicas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Consistencia: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transversales a la mayoría de los subsitios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30" name="Text 26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31" name="Text 27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16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PRONÓSTICO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Estadía hospitalaria — binomial negativa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pronostico/figures/fig-pred-vs-obs-l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75" y="1600200"/>
            <a:ext cx="4997091" cy="416052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680960" y="1691640"/>
            <a:ext cx="411480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9" name="Shape 5"/>
          <p:cNvSpPr/>
          <p:nvPr/>
        </p:nvSpPr>
        <p:spPr>
          <a:xfrm>
            <a:off x="7680960" y="1691640"/>
            <a:ext cx="4114800" cy="73152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7845552" y="1856232"/>
            <a:ext cx="378561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MEDIANA DE ESTADÍA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7845552" y="2103120"/>
            <a:ext cx="378561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 días</a:t>
            </a:r>
            <a:endParaRPr lang="en-US" sz="3200" dirty="0"/>
          </a:p>
        </p:txBody>
      </p:sp>
      <p:sp>
        <p:nvSpPr>
          <p:cNvPr id="12" name="Text 8"/>
          <p:cNvSpPr/>
          <p:nvPr/>
        </p:nvSpPr>
        <p:spPr>
          <a:xfrm>
            <a:off x="7845552" y="2514600"/>
            <a:ext cx="37856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Cohorte GRD 2019–2024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7680960" y="3017520"/>
            <a:ext cx="4114800" cy="1234440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7680960" y="3017520"/>
            <a:ext cx="4114800" cy="73152"/>
          </a:xfrm>
          <a:prstGeom prst="rect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845552" y="3182112"/>
            <a:ext cx="378561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MODELOS POR SUBSITIO</a:t>
            </a:r>
            <a:endParaRPr lang="en-US" sz="1000" dirty="0"/>
          </a:p>
        </p:txBody>
      </p:sp>
      <p:sp>
        <p:nvSpPr>
          <p:cNvPr id="16" name="Text 12"/>
          <p:cNvSpPr/>
          <p:nvPr/>
        </p:nvSpPr>
        <p:spPr>
          <a:xfrm>
            <a:off x="7845552" y="3429000"/>
            <a:ext cx="378561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3200" dirty="0"/>
          </a:p>
        </p:txBody>
      </p:sp>
      <p:sp>
        <p:nvSpPr>
          <p:cNvPr id="17" name="Text 13"/>
          <p:cNvSpPr/>
          <p:nvPr/>
        </p:nvSpPr>
        <p:spPr>
          <a:xfrm>
            <a:off x="7845552" y="3840480"/>
            <a:ext cx="378561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Predicción y observación</a:t>
            </a:r>
            <a:endParaRPr lang="en-US" sz="1000" dirty="0"/>
          </a:p>
        </p:txBody>
      </p:sp>
      <p:sp>
        <p:nvSpPr>
          <p:cNvPr id="18" name="Shape 14"/>
          <p:cNvSpPr/>
          <p:nvPr/>
        </p:nvSpPr>
        <p:spPr>
          <a:xfrm>
            <a:off x="7680960" y="4343400"/>
            <a:ext cx="4114800" cy="1417320"/>
          </a:xfrm>
          <a:prstGeom prst="roundRect">
            <a:avLst>
              <a:gd name="adj" fmla="val 5161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7863840" y="4434840"/>
            <a:ext cx="3749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Predictores recurrentes de LOS prolongada</a:t>
            </a:r>
            <a:endParaRPr lang="en-US" sz="1250" dirty="0"/>
          </a:p>
        </p:txBody>
      </p:sp>
      <p:sp>
        <p:nvSpPr>
          <p:cNvPr id="20" name="Text 16"/>
          <p:cNvSpPr/>
          <p:nvPr/>
        </p:nvSpPr>
        <p:spPr>
          <a:xfrm>
            <a:off x="7863840" y="4754880"/>
            <a:ext cx="374904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1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Severidad y riesgo de mortalidad GRD,
</a:t>
            </a:r>
            <a:pPr indent="0" marL="0">
              <a:buNone/>
            </a:pPr>
            <a:r>
              <a:rPr lang="en-US" sz="11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edad avanzada, complicaciones respiratorias
</a:t>
            </a:r>
            <a:pPr indent="0" marL="0">
              <a:buNone/>
            </a:pPr>
            <a:r>
              <a:rPr lang="en-US" sz="11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 multimorbilidad metabólica.</a:t>
            </a:r>
            <a:endParaRPr lang="en-US" sz="1100" dirty="0"/>
          </a:p>
        </p:txBody>
      </p:sp>
      <p:sp>
        <p:nvSpPr>
          <p:cNvPr id="21" name="Shape 17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23" name="Text 19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Mediana LOS: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días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Driver principal: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severidad GRD + edad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Comorbilidad: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respiratoria y metabólica alarga estadía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24" name="Text 20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25" name="Text 21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16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REDES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Red de comorbilidades — 2019 vs 2024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redes/figures/fig-network-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22" y="1600200"/>
            <a:ext cx="9112477" cy="402336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10" name="Text 6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Nodos · Aristas 2024: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45 · 116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Modularidad Q: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0,07-0,10 (baja)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K-core máx: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estable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Centro: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HTA · DM2 · Tabaco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16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REDES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Evolución temporal: comunidades y k-core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redes/figures/fig-communities-evolu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039" y="1600200"/>
            <a:ext cx="5337442" cy="1874520"/>
          </a:xfrm>
          <a:prstGeom prst="rect">
            <a:avLst/>
          </a:prstGeom>
        </p:spPr>
      </p:pic>
      <p:pic>
        <p:nvPicPr>
          <p:cNvPr id="8" name="Image 2" descr="/sessions/upbeat-tender-ptolemy/mnt/cancer_cabeza_cuello/output_files/redes/figures/fig-kcore-ev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11" y="3657600"/>
            <a:ext cx="5341098" cy="187452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57200" y="3520440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Comunidades detectadas (Louvain) · Modularidad Q por año</a:t>
            </a:r>
            <a:endParaRPr lang="en-US" sz="1000" dirty="0"/>
          </a:p>
        </p:txBody>
      </p:sp>
      <p:sp>
        <p:nvSpPr>
          <p:cNvPr id="10" name="Text 5"/>
          <p:cNvSpPr/>
          <p:nvPr/>
        </p:nvSpPr>
        <p:spPr>
          <a:xfrm>
            <a:off x="457200" y="5577840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K-core: nivel máximo (izq.) y promedio (der.) por año</a:t>
            </a:r>
            <a:endParaRPr lang="en-US" sz="1000" dirty="0"/>
          </a:p>
        </p:txBody>
      </p:sp>
      <p:sp>
        <p:nvSpPr>
          <p:cNvPr id="11" name="Shape 6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13" name="Text 8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Comunidades: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12-22 por año (variable)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K-core máx.: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estabiliza en 8 desde 2020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Tendencia: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núcleo crónico se consolida 2019-2024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15" name="Text 10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16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CONCLUSIONES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Una mirada integrada al CCyC en Chile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48640" y="1828800"/>
            <a:ext cx="548640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48640" y="1828800"/>
            <a:ext cx="5486400" cy="9144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7240" y="2011680"/>
            <a:ext cx="914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7FC8D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I.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1737360" y="2057400"/>
            <a:ext cx="4206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Epidemiología hospitalaria heterogénea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1737360" y="2560320"/>
            <a:ext cx="42062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400"/>
              </a:spcAft>
              <a:buNone/>
            </a:pPr>
            <a:r>
              <a:rPr lang="en-US" sz="12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Tendencias estables con concentración geográfica (clusters High-High) y predominio sostenido de laringe y cavidad oral.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6217920" y="1828800"/>
            <a:ext cx="548640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17920" y="1828800"/>
            <a:ext cx="5486400" cy="91440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46520" y="2011680"/>
            <a:ext cx="914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A8E0C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II.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7406640" y="2057400"/>
            <a:ext cx="4206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Modelos GEE jerárquicos discriminativos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406640" y="2560320"/>
            <a:ext cx="42062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400"/>
              </a:spcAft>
              <a:buNone/>
            </a:pPr>
            <a:r>
              <a:rPr lang="en-US" sz="12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AUC 0,86–0,94 por subsitio. La agrupación por hospital captura variación que el ML no recupera completamente.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548640" y="4069080"/>
            <a:ext cx="548640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48640" y="4069080"/>
            <a:ext cx="5486400" cy="91440"/>
          </a:xfrm>
          <a:prstGeom prst="rect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777240" y="4251960"/>
            <a:ext cx="914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9FD4C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III.</a:t>
            </a:r>
            <a:endParaRPr lang="en-US" sz="2800" dirty="0"/>
          </a:p>
        </p:txBody>
      </p:sp>
      <p:sp>
        <p:nvSpPr>
          <p:cNvPr id="20" name="Text 17"/>
          <p:cNvSpPr/>
          <p:nvPr/>
        </p:nvSpPr>
        <p:spPr>
          <a:xfrm>
            <a:off x="1737360" y="4297680"/>
            <a:ext cx="4206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Redes con núcleo estable y baja modularidad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1737360" y="4800600"/>
            <a:ext cx="42062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400"/>
              </a:spcAft>
              <a:buNone/>
            </a:pPr>
            <a:r>
              <a:rPr lang="en-US" sz="12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K-core estable (k máx = 8) centrado en HTA, DM2 y tabaquismo; modularidad baja (Q 0,07–0,10) → comorbilidades fuertemente interconectadas.</a:t>
            </a:r>
            <a:endParaRPr lang="en-US" sz="1250" dirty="0"/>
          </a:p>
        </p:txBody>
      </p:sp>
      <p:sp>
        <p:nvSpPr>
          <p:cNvPr id="22" name="Shape 19"/>
          <p:cNvSpPr/>
          <p:nvPr/>
        </p:nvSpPr>
        <p:spPr>
          <a:xfrm>
            <a:off x="6217920" y="4069080"/>
            <a:ext cx="548640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6217920" y="4069080"/>
            <a:ext cx="5486400" cy="91440"/>
          </a:xfrm>
          <a:prstGeom prst="rect">
            <a:avLst/>
          </a:prstGeom>
          <a:solidFill>
            <a:srgbClr val="3A7080"/>
          </a:solidFill>
          <a:ln w="12700">
            <a:solidFill>
              <a:srgbClr val="3A7080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6446520" y="4251960"/>
            <a:ext cx="9144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3A7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IV.</a:t>
            </a:r>
            <a:endParaRPr lang="en-US" sz="2800" dirty="0"/>
          </a:p>
        </p:txBody>
      </p:sp>
      <p:sp>
        <p:nvSpPr>
          <p:cNvPr id="25" name="Text 22"/>
          <p:cNvSpPr/>
          <p:nvPr/>
        </p:nvSpPr>
        <p:spPr>
          <a:xfrm>
            <a:off x="7406640" y="4297680"/>
            <a:ext cx="4206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Implicancias para política y clínica</a:t>
            </a:r>
            <a:endParaRPr lang="en-US" sz="1500" dirty="0"/>
          </a:p>
        </p:txBody>
      </p:sp>
      <p:sp>
        <p:nvSpPr>
          <p:cNvPr id="26" name="Text 23"/>
          <p:cNvSpPr/>
          <p:nvPr/>
        </p:nvSpPr>
        <p:spPr>
          <a:xfrm>
            <a:off x="7406640" y="4800600"/>
            <a:ext cx="42062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spcAft>
                <a:spcPts val="400"/>
              </a:spcAft>
              <a:buNone/>
            </a:pPr>
            <a:r>
              <a:rPr lang="en-US" sz="12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Estratificación territorial, manejo integral de comorbilidad y planificación hospitalaria por subsitio.</a:t>
            </a:r>
            <a:endParaRPr lang="en-US" sz="1250" dirty="0"/>
          </a:p>
        </p:txBody>
      </p:sp>
      <p:sp>
        <p:nvSpPr>
          <p:cNvPr id="27" name="Text 24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28" name="Text 25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16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ver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2960" y="1828800"/>
            <a:ext cx="10515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Gracias</a:t>
            </a:r>
            <a:endParaRPr lang="en-US" sz="9000" dirty="0"/>
          </a:p>
        </p:txBody>
      </p:sp>
      <p:sp>
        <p:nvSpPr>
          <p:cNvPr id="4" name="Shape 1"/>
          <p:cNvSpPr/>
          <p:nvPr/>
        </p:nvSpPr>
        <p:spPr>
          <a:xfrm>
            <a:off x="868680" y="3337560"/>
            <a:ext cx="1371600" cy="54864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22960" y="3520440"/>
            <a:ext cx="10515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i="1" dirty="0">
                <a:solidFill>
                  <a:srgbClr val="3A7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¿Preguntas?</a:t>
            </a:r>
            <a:endParaRPr lang="en-US" sz="3000" dirty="0"/>
          </a:p>
        </p:txBody>
      </p:sp>
      <p:sp>
        <p:nvSpPr>
          <p:cNvPr id="6" name="Shape 3"/>
          <p:cNvSpPr/>
          <p:nvPr/>
        </p:nvSpPr>
        <p:spPr>
          <a:xfrm>
            <a:off x="822960" y="4846320"/>
            <a:ext cx="6858000" cy="1463040"/>
          </a:xfrm>
          <a:prstGeom prst="roundRect">
            <a:avLst>
              <a:gd name="adj" fmla="val 6250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22960" y="4846320"/>
            <a:ext cx="137160" cy="146304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43000" y="4983480"/>
            <a:ext cx="6217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143000" y="5349240"/>
            <a:ext cx="6217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Doctorado en Ciencias de la Complejidad Social — UDD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1143000" y="5715000"/>
            <a:ext cx="6217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amaruaguero2004@ug.uchile.cl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16</a:t>
            </a:r>
            <a:endParaRPr lang="en-US" sz="900" dirty="0"/>
          </a:p>
        </p:txBody>
      </p:sp>
      <p:sp>
        <p:nvSpPr>
          <p:cNvPr id="9002" name="QR caption"/>
          <p:cNvSpPr txBox="1"/>
          <p:nvPr/>
        </p:nvSpPr>
        <p:spPr>
          <a:xfrm>
            <a:off x="10408920" y="4800600"/>
            <a:ext cx="1371600" cy="228600"/>
          </a:xfrm>
          <a:prstGeom prst="rect">
            <a:avLst/>
          </a:prstGeom>
          <a:noFill/>
        </p:spPr>
        <p:txBody>
          <a:bodyPr wrap="square" lIns="0" tIns="0" rIns="0" bIns="0" anchor="b"/>
          <a:lstStyle/>
          <a:p>
            <a:pPr algn="ctr">
              <a:spcBef>
                <a:spcPts val="0"/>
              </a:spcBef>
            </a:pPr>
            <a:r>
              <a:rPr lang="es-CL" sz="900" b="1" spc="120">
                <a:solidFill>
                  <a:srgbClr val="1F3D52"/>
                </a:solidFill>
                <a:latin typeface="Calibri" pitchFamily="34" charset="0"/>
              </a:rPr>
              <a:t>SITIO DEL PROYECTO</a:t>
            </a:r>
          </a:p>
        </p:txBody>
      </p:sp>
      <p:pic>
        <p:nvPicPr>
          <p:cNvPr id="9001" name="QR sitio we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8920" y="5074920"/>
            <a:ext cx="13716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CONTEXTO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Por qué estudiar las neoplasias de cabeza y cuello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0080" y="1627632"/>
            <a:ext cx="6217920" cy="365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Grupo heterogéneo de tumores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(CIE-10 C00–C14 y C30–C32) con manejo y pronóstico específicos por subsitio</a:t>
            </a:r>
            <a:pPr indent="0" marL="0">
              <a:spcAft>
                <a:spcPts val="400"/>
              </a:spcAft>
              <a:buNone/>
            </a:pPr>
            <a:r>
              <a:rPr lang="en-US" sz="1400" baseline="300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¹·²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
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Factores de riesgo principales: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tabaco y alcohol explican 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~72%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 riesgo poblacional (83% en Latinoamérica)</a:t>
            </a:r>
            <a:pPr indent="0" marL="0">
              <a:spcAft>
                <a:spcPts val="400"/>
              </a:spcAft>
              <a:buNone/>
            </a:pPr>
            <a:r>
              <a:rPr lang="en-US" sz="1400" baseline="300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³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; VPH contribuye al 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22%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los cánceres de orofaringe</a:t>
            </a:r>
            <a:pPr indent="0" marL="0">
              <a:spcAft>
                <a:spcPts val="400"/>
              </a:spcAft>
              <a:buNone/>
            </a:pPr>
            <a:r>
              <a:rPr lang="en-US" sz="1400" baseline="300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⁴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
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Carga global creciente: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792.000 casos nuevos/año en 2021; tendencias al alza en Latinoamérica y entre mujeres</a:t>
            </a:r>
            <a:pPr indent="0" marL="0">
              <a:spcAft>
                <a:spcPts val="400"/>
              </a:spcAft>
              <a:buNone/>
            </a:pPr>
            <a:r>
              <a:rPr lang="en-US" sz="1400" baseline="300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⁵·⁶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
</a:t>
            </a:r>
            <a:pPr indent="0" marL="0">
              <a:spcAft>
                <a:spcPts val="400"/>
              </a:spcAft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Brecha de evidencia chilena: </a:t>
            </a:r>
            <a:pPr indent="0" marL="0">
              <a:spcAft>
                <a:spcPts val="400"/>
              </a:spcAft>
              <a:buNone/>
            </a:pPr>
            <a:r>
              <a:rPr lang="en-US" sz="14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escasa integración entre epidemiología hospitalaria, modelos pronósticos jerárquicos y redes de comorbilidad.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40080" y="5285232"/>
            <a:ext cx="62179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0080" y="5330952"/>
            <a:ext cx="6217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b="1" spc="3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REFERENCIAS</a:t>
            </a:r>
            <a:endParaRPr lang="en-US" sz="800" dirty="0"/>
          </a:p>
        </p:txBody>
      </p:sp>
      <p:sp>
        <p:nvSpPr>
          <p:cNvPr id="10" name="Text 7"/>
          <p:cNvSpPr/>
          <p:nvPr/>
        </p:nvSpPr>
        <p:spPr>
          <a:xfrm>
            <a:off x="640080" y="5541264"/>
            <a:ext cx="6217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1  Mody et al. Lancet 2021    ·    </a:t>
            </a:r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2  Leemans et al. Nat Rev Cancer 2018    ·    </a:t>
            </a:r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 Hashibe et al. INHANCE 2009
</a:t>
            </a:r>
            <a:endParaRPr lang="en-US" sz="900" dirty="0"/>
          </a:p>
          <a:p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4  Castellsagué et al. JNCI 2016    ·    </a:t>
            </a:r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5  Deng et al. PLOS One 2025    ·    </a:t>
            </a:r>
            <a:pPr indent="0" marL="0">
              <a:lnSpc>
                <a:spcPct val="110000"/>
              </a:lnSpc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 Piñeros et al. Lancet Reg Health Am 2022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7223760" y="1627632"/>
            <a:ext cx="4480560" cy="123444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223760" y="1627632"/>
            <a:ext cx="164592" cy="123444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43800" y="1764792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7FC8D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8092440" y="1783080"/>
            <a:ext cx="3474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Epidemiología &amp; espacial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8092440" y="2130552"/>
            <a:ext cx="3474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Tendencias 2010–2024, ASR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 clusters comunales (LISA).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7223760" y="2999232"/>
            <a:ext cx="4480560" cy="123444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7223760" y="2999232"/>
            <a:ext cx="164592" cy="1234440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543800" y="3136392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A8E0C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8092440" y="3154680"/>
            <a:ext cx="3474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Pronóstico hospitalario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8092440" y="3502152"/>
            <a:ext cx="3474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GEE jerárquico (hospital)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machine learning.</a:t>
            </a:r>
            <a:endParaRPr lang="en-US" sz="1150" dirty="0"/>
          </a:p>
        </p:txBody>
      </p:sp>
      <p:sp>
        <p:nvSpPr>
          <p:cNvPr id="21" name="Shape 18"/>
          <p:cNvSpPr/>
          <p:nvPr/>
        </p:nvSpPr>
        <p:spPr>
          <a:xfrm>
            <a:off x="7223760" y="4370832"/>
            <a:ext cx="4480560" cy="1234440"/>
          </a:xfrm>
          <a:prstGeom prst="roundRect">
            <a:avLst>
              <a:gd name="adj" fmla="val 5185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223760" y="4370832"/>
            <a:ext cx="164592" cy="1234440"/>
          </a:xfrm>
          <a:prstGeom prst="rect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543800" y="4507992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9FD4C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</a:t>
            </a:r>
            <a:endParaRPr lang="en-US" sz="2400" dirty="0"/>
          </a:p>
        </p:txBody>
      </p:sp>
      <p:sp>
        <p:nvSpPr>
          <p:cNvPr id="24" name="Text 21"/>
          <p:cNvSpPr/>
          <p:nvPr/>
        </p:nvSpPr>
        <p:spPr>
          <a:xfrm>
            <a:off x="8092440" y="4526280"/>
            <a:ext cx="34747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Redes de comorbilidad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8092440" y="4873752"/>
            <a:ext cx="3474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Co-ocurrencia, Louvain,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centralidad y k-core.</a:t>
            </a:r>
            <a:endParaRPr lang="en-US" sz="1150" dirty="0"/>
          </a:p>
        </p:txBody>
      </p:sp>
      <p:sp>
        <p:nvSpPr>
          <p:cNvPr id="26" name="Text 23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27" name="Text 24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16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OBJETIVOS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Una mirada integrada en tres componentes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0080" y="1828800"/>
            <a:ext cx="13716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6400" b="1" dirty="0">
                <a:solidFill>
                  <a:srgbClr val="7FC8D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6400" dirty="0"/>
          </a:p>
        </p:txBody>
      </p:sp>
      <p:sp>
        <p:nvSpPr>
          <p:cNvPr id="8" name="Shape 5"/>
          <p:cNvSpPr/>
          <p:nvPr/>
        </p:nvSpPr>
        <p:spPr>
          <a:xfrm>
            <a:off x="2011680" y="1965960"/>
            <a:ext cx="36576" cy="109728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194560" y="1874520"/>
            <a:ext cx="9601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Describir tendencias y patrones espaciales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2194560" y="2395728"/>
            <a:ext cx="9601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hospitalizaciones por subsitio (C00–C14, C30–C32) en Chile, 2010–2024.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40080" y="3246120"/>
            <a:ext cx="13716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6400" b="1" dirty="0">
                <a:solidFill>
                  <a:srgbClr val="A8E0C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6400" dirty="0"/>
          </a:p>
        </p:txBody>
      </p:sp>
      <p:sp>
        <p:nvSpPr>
          <p:cNvPr id="12" name="Shape 9"/>
          <p:cNvSpPr/>
          <p:nvPr/>
        </p:nvSpPr>
        <p:spPr>
          <a:xfrm>
            <a:off x="2011680" y="3383280"/>
            <a:ext cx="36576" cy="1097280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2194560" y="3291840"/>
            <a:ext cx="9601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Identificar factores pronósticos hospitalarios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194560" y="3813048"/>
            <a:ext cx="9601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asociados a mortalidad intrahospitalaria y estadía, considerando la agrupación por hospital.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40080" y="4663440"/>
            <a:ext cx="13716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6400" b="1" dirty="0">
                <a:solidFill>
                  <a:srgbClr val="9FD4C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6400" dirty="0"/>
          </a:p>
        </p:txBody>
      </p:sp>
      <p:sp>
        <p:nvSpPr>
          <p:cNvPr id="16" name="Shape 13"/>
          <p:cNvSpPr/>
          <p:nvPr/>
        </p:nvSpPr>
        <p:spPr>
          <a:xfrm>
            <a:off x="2011680" y="4800600"/>
            <a:ext cx="36576" cy="1097280"/>
          </a:xfrm>
          <a:prstGeom prst="rect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194560" y="4709160"/>
            <a:ext cx="9601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Caracterizar la arquitectura de redes de comorbilidad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2194560" y="5230368"/>
            <a:ext cx="96012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co-ocurrencia, comunidades, centralidad y núcleo k-core en la cohorte oncológica.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16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DATOS Y MÉTODOS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Fuentes oficiales y aproximación analítica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48640" y="1828800"/>
            <a:ext cx="521208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48640" y="1828800"/>
            <a:ext cx="5212080" cy="9144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7240" y="2011680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3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EGRESOS HOSPITALARIOS (DEIS)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777240" y="2331720"/>
            <a:ext cx="4846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2010 – 2024</a:t>
            </a:r>
            <a:endParaRPr lang="en-US" sz="3000" dirty="0"/>
          </a:p>
        </p:txBody>
      </p:sp>
      <p:sp>
        <p:nvSpPr>
          <p:cNvPr id="11" name="Text 8"/>
          <p:cNvSpPr/>
          <p:nvPr/>
        </p:nvSpPr>
        <p:spPr>
          <a:xfrm>
            <a:off x="777240" y="2880360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Componente descriptivo-ecológico: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24.575 hospitalizaciones nacionales,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sitios anatómicos · 8 subsitios clínicos.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548640" y="4023360"/>
            <a:ext cx="5212080" cy="2011680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48640" y="4023360"/>
            <a:ext cx="5212080" cy="91440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77240" y="4206240"/>
            <a:ext cx="4846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3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 GRD (MINSAL)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777240" y="4526280"/>
            <a:ext cx="4846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2019 – 2024</a:t>
            </a:r>
            <a:endParaRPr lang="en-US" sz="3000" dirty="0"/>
          </a:p>
        </p:txBody>
      </p:sp>
      <p:sp>
        <p:nvSpPr>
          <p:cNvPr id="16" name="Text 13"/>
          <p:cNvSpPr/>
          <p:nvPr/>
        </p:nvSpPr>
        <p:spPr>
          <a:xfrm>
            <a:off x="777240" y="5074920"/>
            <a:ext cx="4846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Componentes pronóstico y de redes: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9.411 egresos con diagnóstico principal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CCyC + severidad y comorbilidades.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217920" y="1828800"/>
            <a:ext cx="56692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Métodos analíticos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355080" y="2377440"/>
            <a:ext cx="384048" cy="384048"/>
          </a:xfrm>
          <a:prstGeom prst="ellipse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355080" y="2395728"/>
            <a:ext cx="384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6903720" y="2331720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Epidemiología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903720" y="2660904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ASR estandarizada (población OMS)</a:t>
            </a:r>
            <a:endParaRPr lang="en-US" sz="1150" dirty="0"/>
          </a:p>
        </p:txBody>
      </p:sp>
      <p:sp>
        <p:nvSpPr>
          <p:cNvPr id="22" name="Shape 19"/>
          <p:cNvSpPr/>
          <p:nvPr/>
        </p:nvSpPr>
        <p:spPr>
          <a:xfrm>
            <a:off x="6355080" y="3163824"/>
            <a:ext cx="384048" cy="384048"/>
          </a:xfrm>
          <a:prstGeom prst="ellipse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355080" y="3182112"/>
            <a:ext cx="384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400" dirty="0"/>
          </a:p>
        </p:txBody>
      </p:sp>
      <p:sp>
        <p:nvSpPr>
          <p:cNvPr id="24" name="Text 21"/>
          <p:cNvSpPr/>
          <p:nvPr/>
        </p:nvSpPr>
        <p:spPr>
          <a:xfrm>
            <a:off x="6903720" y="3118104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Análisis espacial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6903720" y="3447288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Moran global · LISA (contigüidad Queen)</a:t>
            </a:r>
            <a:endParaRPr lang="en-US" sz="1150" dirty="0"/>
          </a:p>
        </p:txBody>
      </p:sp>
      <p:sp>
        <p:nvSpPr>
          <p:cNvPr id="26" name="Shape 23"/>
          <p:cNvSpPr/>
          <p:nvPr/>
        </p:nvSpPr>
        <p:spPr>
          <a:xfrm>
            <a:off x="6355080" y="3950208"/>
            <a:ext cx="384048" cy="384048"/>
          </a:xfrm>
          <a:prstGeom prst="ellipse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27" name="Text 24"/>
          <p:cNvSpPr/>
          <p:nvPr/>
        </p:nvSpPr>
        <p:spPr>
          <a:xfrm>
            <a:off x="6355080" y="3968496"/>
            <a:ext cx="384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6903720" y="3904488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Modelos pronósticos</a:t>
            </a:r>
            <a:endParaRPr lang="en-US" sz="1400" dirty="0"/>
          </a:p>
        </p:txBody>
      </p:sp>
      <p:sp>
        <p:nvSpPr>
          <p:cNvPr id="29" name="Text 26"/>
          <p:cNvSpPr/>
          <p:nvPr/>
        </p:nvSpPr>
        <p:spPr>
          <a:xfrm>
            <a:off x="6903720" y="4233672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GEE jerárquico (hospital) — logit &amp; binomial neg.</a:t>
            </a:r>
            <a:endParaRPr lang="en-US" sz="1150" dirty="0"/>
          </a:p>
        </p:txBody>
      </p:sp>
      <p:sp>
        <p:nvSpPr>
          <p:cNvPr id="30" name="Shape 27"/>
          <p:cNvSpPr/>
          <p:nvPr/>
        </p:nvSpPr>
        <p:spPr>
          <a:xfrm>
            <a:off x="6355080" y="4736592"/>
            <a:ext cx="384048" cy="384048"/>
          </a:xfrm>
          <a:prstGeom prst="ellipse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31" name="Text 28"/>
          <p:cNvSpPr/>
          <p:nvPr/>
        </p:nvSpPr>
        <p:spPr>
          <a:xfrm>
            <a:off x="6355080" y="4754880"/>
            <a:ext cx="384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400" dirty="0"/>
          </a:p>
        </p:txBody>
      </p:sp>
      <p:sp>
        <p:nvSpPr>
          <p:cNvPr id="32" name="Text 29"/>
          <p:cNvSpPr/>
          <p:nvPr/>
        </p:nvSpPr>
        <p:spPr>
          <a:xfrm>
            <a:off x="6903720" y="4690872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Machine learning</a:t>
            </a:r>
            <a:endParaRPr lang="en-US" sz="1400" dirty="0"/>
          </a:p>
        </p:txBody>
      </p:sp>
      <p:sp>
        <p:nvSpPr>
          <p:cNvPr id="33" name="Text 30"/>
          <p:cNvSpPr/>
          <p:nvPr/>
        </p:nvSpPr>
        <p:spPr>
          <a:xfrm>
            <a:off x="6903720" y="5020056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algoritmos × 6 estrategias de balanceo · Youden</a:t>
            </a:r>
            <a:endParaRPr lang="en-US" sz="1150" dirty="0"/>
          </a:p>
        </p:txBody>
      </p:sp>
      <p:sp>
        <p:nvSpPr>
          <p:cNvPr id="34" name="Shape 31"/>
          <p:cNvSpPr/>
          <p:nvPr/>
        </p:nvSpPr>
        <p:spPr>
          <a:xfrm>
            <a:off x="6355080" y="5522976"/>
            <a:ext cx="384048" cy="384048"/>
          </a:xfrm>
          <a:prstGeom prst="ellipse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35" name="Text 32"/>
          <p:cNvSpPr/>
          <p:nvPr/>
        </p:nvSpPr>
        <p:spPr>
          <a:xfrm>
            <a:off x="6355080" y="5541264"/>
            <a:ext cx="38404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1400" dirty="0"/>
          </a:p>
        </p:txBody>
      </p:sp>
      <p:sp>
        <p:nvSpPr>
          <p:cNvPr id="36" name="Text 33"/>
          <p:cNvSpPr/>
          <p:nvPr/>
        </p:nvSpPr>
        <p:spPr>
          <a:xfrm>
            <a:off x="6903720" y="5477256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Redes</a:t>
            </a:r>
            <a:endParaRPr lang="en-US" sz="1400" dirty="0"/>
          </a:p>
        </p:txBody>
      </p:sp>
      <p:sp>
        <p:nvSpPr>
          <p:cNvPr id="37" name="Text 34"/>
          <p:cNvSpPr/>
          <p:nvPr/>
        </p:nvSpPr>
        <p:spPr>
          <a:xfrm>
            <a:off x="6903720" y="5806440"/>
            <a:ext cx="5029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Jaccard p70 · Louvain · centralidad · k-core</a:t>
            </a:r>
            <a:endParaRPr lang="en-US" sz="1150" dirty="0"/>
          </a:p>
        </p:txBody>
      </p:sp>
      <p:sp>
        <p:nvSpPr>
          <p:cNvPr id="38" name="Text 35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39" name="Text 36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16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COHORTE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Tamaño y composición de la población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48640" y="1828800"/>
            <a:ext cx="2697480" cy="1691640"/>
          </a:xfrm>
          <a:prstGeom prst="roundRect">
            <a:avLst>
              <a:gd name="adj" fmla="val 4324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8" name="Shape 5"/>
          <p:cNvSpPr/>
          <p:nvPr/>
        </p:nvSpPr>
        <p:spPr>
          <a:xfrm>
            <a:off x="548640" y="1828800"/>
            <a:ext cx="2697480" cy="7315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13232" y="1993392"/>
            <a:ext cx="23682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EGRESOS 2010–2024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713232" y="2240280"/>
            <a:ext cx="236829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24.575</a:t>
            </a:r>
            <a:endParaRPr lang="en-US" sz="3200" dirty="0"/>
          </a:p>
        </p:txBody>
      </p:sp>
      <p:sp>
        <p:nvSpPr>
          <p:cNvPr id="11" name="Text 8"/>
          <p:cNvSpPr/>
          <p:nvPr/>
        </p:nvSpPr>
        <p:spPr>
          <a:xfrm>
            <a:off x="713232" y="3108960"/>
            <a:ext cx="23682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Hospitalizaciones nacionales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3429000" y="1828800"/>
            <a:ext cx="2697480" cy="1691640"/>
          </a:xfrm>
          <a:prstGeom prst="roundRect">
            <a:avLst>
              <a:gd name="adj" fmla="val 4324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3429000" y="1828800"/>
            <a:ext cx="2697480" cy="73152"/>
          </a:xfrm>
          <a:prstGeom prst="rect">
            <a:avLst/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3593592" y="1993392"/>
            <a:ext cx="23682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RAZÓN HOMBRE : MUJER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3593592" y="2240280"/>
            <a:ext cx="236829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2,03</a:t>
            </a:r>
            <a:endParaRPr lang="en-US" sz="3200" dirty="0"/>
          </a:p>
        </p:txBody>
      </p:sp>
      <p:sp>
        <p:nvSpPr>
          <p:cNvPr id="16" name="Text 13"/>
          <p:cNvSpPr/>
          <p:nvPr/>
        </p:nvSpPr>
        <p:spPr>
          <a:xfrm>
            <a:off x="3593592" y="3108960"/>
            <a:ext cx="23682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16.472 H  ·  8.103 M</a:t>
            </a:r>
            <a:endParaRPr lang="en-US" sz="1000" dirty="0"/>
          </a:p>
        </p:txBody>
      </p:sp>
      <p:sp>
        <p:nvSpPr>
          <p:cNvPr id="17" name="Shape 14"/>
          <p:cNvSpPr/>
          <p:nvPr/>
        </p:nvSpPr>
        <p:spPr>
          <a:xfrm>
            <a:off x="6309360" y="1828800"/>
            <a:ext cx="2697480" cy="1691640"/>
          </a:xfrm>
          <a:prstGeom prst="roundRect">
            <a:avLst>
              <a:gd name="adj" fmla="val 4324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6309360" y="1828800"/>
            <a:ext cx="2697480" cy="73152"/>
          </a:xfrm>
          <a:prstGeom prst="rect">
            <a:avLst/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473952" y="1993392"/>
            <a:ext cx="23682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COHORTE GRD</a:t>
            </a:r>
            <a:endParaRPr lang="en-US" sz="1000" dirty="0"/>
          </a:p>
        </p:txBody>
      </p:sp>
      <p:sp>
        <p:nvSpPr>
          <p:cNvPr id="20" name="Text 17"/>
          <p:cNvSpPr/>
          <p:nvPr/>
        </p:nvSpPr>
        <p:spPr>
          <a:xfrm>
            <a:off x="6473952" y="2240280"/>
            <a:ext cx="236829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9.411</a:t>
            </a:r>
            <a:endParaRPr lang="en-US" sz="3200" dirty="0"/>
          </a:p>
        </p:txBody>
      </p:sp>
      <p:sp>
        <p:nvSpPr>
          <p:cNvPr id="21" name="Text 18"/>
          <p:cNvSpPr/>
          <p:nvPr/>
        </p:nvSpPr>
        <p:spPr>
          <a:xfrm>
            <a:off x="6473952" y="3108960"/>
            <a:ext cx="23682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Egresos 2019–2024 con CCyC</a:t>
            </a:r>
            <a:endParaRPr lang="en-US" sz="1000" dirty="0"/>
          </a:p>
        </p:txBody>
      </p:sp>
      <p:sp>
        <p:nvSpPr>
          <p:cNvPr id="22" name="Shape 19"/>
          <p:cNvSpPr/>
          <p:nvPr/>
        </p:nvSpPr>
        <p:spPr>
          <a:xfrm>
            <a:off x="9189720" y="1828800"/>
            <a:ext cx="2697480" cy="1691640"/>
          </a:xfrm>
          <a:prstGeom prst="roundRect">
            <a:avLst>
              <a:gd name="adj" fmla="val 4324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  <a:effectLst>
            <a:outerShdw sx="100000" sy="100000" kx="0" ky="0" algn="bl" rotWithShape="0" blurRad="101600" dist="25400" dir="5400000">
              <a:srgbClr val="8FB5BF">
                <a:alpha val="12000"/>
              </a:srgbClr>
            </a:outerShdw>
          </a:effectLst>
        </p:spPr>
      </p:sp>
      <p:sp>
        <p:nvSpPr>
          <p:cNvPr id="23" name="Shape 20"/>
          <p:cNvSpPr/>
          <p:nvPr/>
        </p:nvSpPr>
        <p:spPr>
          <a:xfrm>
            <a:off x="9189720" y="1828800"/>
            <a:ext cx="2697480" cy="73152"/>
          </a:xfrm>
          <a:prstGeom prst="rect">
            <a:avLst/>
          </a:prstGeom>
          <a:solidFill>
            <a:srgbClr val="3A7080"/>
          </a:solidFill>
          <a:ln w="12700">
            <a:solidFill>
              <a:srgbClr val="3A7080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9354312" y="1993392"/>
            <a:ext cx="236829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spc="2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MORTALIDAD GLOBAL</a:t>
            </a:r>
            <a:endParaRPr lang="en-US" sz="1000" dirty="0"/>
          </a:p>
        </p:txBody>
      </p:sp>
      <p:sp>
        <p:nvSpPr>
          <p:cNvPr id="25" name="Text 22"/>
          <p:cNvSpPr/>
          <p:nvPr/>
        </p:nvSpPr>
        <p:spPr>
          <a:xfrm>
            <a:off x="9354312" y="2240280"/>
            <a:ext cx="2368296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6,4%</a:t>
            </a:r>
            <a:endParaRPr lang="en-US" sz="3200" dirty="0"/>
          </a:p>
        </p:txBody>
      </p:sp>
      <p:sp>
        <p:nvSpPr>
          <p:cNvPr id="26" name="Text 23"/>
          <p:cNvSpPr/>
          <p:nvPr/>
        </p:nvSpPr>
        <p:spPr>
          <a:xfrm>
            <a:off x="9354312" y="3108960"/>
            <a:ext cx="2368296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i="1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Mediana estadía: 5 días</a:t>
            </a:r>
            <a:endParaRPr lang="en-US" sz="1000" dirty="0"/>
          </a:p>
        </p:txBody>
      </p:sp>
      <p:sp>
        <p:nvSpPr>
          <p:cNvPr id="27" name="Shape 24"/>
          <p:cNvSpPr/>
          <p:nvPr/>
        </p:nvSpPr>
        <p:spPr>
          <a:xfrm>
            <a:off x="548640" y="3749040"/>
            <a:ext cx="11064240" cy="1965960"/>
          </a:xfrm>
          <a:prstGeom prst="roundRect">
            <a:avLst>
              <a:gd name="adj" fmla="val 3721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777240" y="3840480"/>
            <a:ext cx="10607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Distribución por subsitio anatómico</a:t>
            </a:r>
            <a:endParaRPr lang="en-US" sz="1400" dirty="0"/>
          </a:p>
        </p:txBody>
      </p:sp>
      <p:pic>
        <p:nvPicPr>
          <p:cNvPr id="29" name="Image 1" descr="/sessions/upbeat-tender-ptolemy/mnt/cancer_cabeza_cuello/output_files/epidemiologia/figures/fig-site-distribu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234" y="4160520"/>
            <a:ext cx="3308172" cy="1508760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6949440" y="4160520"/>
            <a:ext cx="45262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spcAft>
                <a:spcPts val="400"/>
              </a:spcAft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Predominio claro:
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3A70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 (C32) seguido de cavidad oral.
</a:t>
            </a:r>
            <a:pPr indent="0" marL="0">
              <a:spcAft>
                <a:spcPts val="400"/>
              </a:spcAft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Heterogeneidad por sexo:
</a:t>
            </a:r>
            <a:pPr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Razón M:F estable ≈ 2:1; brecha mayor en laringe e hipofaringe.</a:t>
            </a:r>
            <a:endParaRPr lang="en-US" sz="1200" dirty="0"/>
          </a:p>
        </p:txBody>
      </p:sp>
      <p:sp>
        <p:nvSpPr>
          <p:cNvPr id="31" name="Shape 27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32" name="Text 28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33" name="Text 29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Cohorte: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24.575 egresos · 6,4% mortalidad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Sexo: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razón M:F 2,03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Predominio: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 (C32) → cavidad oral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34" name="Text 30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35" name="Text 31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16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EPIDEMIOLOGÍA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Tendencias temporales 2010–2024 (ASR)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epidemiologia/figures/fig-asr-trends-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825" y="1600200"/>
            <a:ext cx="4598830" cy="41605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29600" y="1691640"/>
            <a:ext cx="3566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Hallazgos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8229600" y="2148840"/>
            <a:ext cx="3566160" cy="3566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spcAft>
                <a:spcPts val="800"/>
              </a:spcAft>
              <a:buSzPct val="100000"/>
              <a:buChar char="○"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Tasas estandarizadas por edad relativamente estables en el período.</a:t>
            </a:r>
            <a:endParaRPr lang="en-US" sz="1200" dirty="0"/>
          </a:p>
          <a:p>
            <a:pPr marL="342900" indent="-342900">
              <a:spcAft>
                <a:spcPts val="800"/>
              </a:spcAft>
              <a:buSzPct val="100000"/>
              <a:buChar char="○"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 sostiene la mayor ASR a lo largo de los 15 años.</a:t>
            </a:r>
            <a:endParaRPr lang="en-US" sz="1200" dirty="0"/>
          </a:p>
          <a:p>
            <a:pPr marL="342900" indent="-342900">
              <a:spcAft>
                <a:spcPts val="800"/>
              </a:spcAft>
              <a:buSzPct val="100000"/>
              <a:buChar char="○"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Algunos subsitios (orofaringe, lengua) con tendencias al alza compatibles con el contexto VPH.</a:t>
            </a:r>
            <a:endParaRPr lang="en-US" sz="1200" dirty="0"/>
          </a:p>
          <a:p>
            <a:pPr marL="342900" indent="-342900">
              <a:spcAft>
                <a:spcPts val="800"/>
              </a:spcAft>
              <a:buSzPct val="100000"/>
              <a:buChar char="○"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Brecha por sexo persistente en la mayoría de los subsitios.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12" name="Text 8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ASR total: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estable 2010-2024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Mayor carga: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 (C32) sostenida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Tendencia ↑: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orofaringe / lengua (contexto VPH)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14" name="Text 10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16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ANÁLISIS ESPACIAL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Patrones espaciales por subsitio (sitios principales)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deck_assets/bysite_choropleth_t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76" y="1554480"/>
            <a:ext cx="4676089" cy="4160520"/>
          </a:xfrm>
          <a:prstGeom prst="rect">
            <a:avLst/>
          </a:prstGeom>
        </p:spPr>
      </p:pic>
      <p:pic>
        <p:nvPicPr>
          <p:cNvPr id="8" name="Image 2" descr="/sessions/upbeat-tender-ptolemy/mnt/cancer_cabeza_cuello/output_files/deck_assets/bysite_lisa_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56" y="1554480"/>
            <a:ext cx="4676089" cy="416052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11480" y="5669280"/>
            <a:ext cx="5669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ASR por comuna · 100.000 hab.</a:t>
            </a:r>
            <a:endParaRPr lang="en-US" sz="1000" dirty="0"/>
          </a:p>
        </p:txBody>
      </p:sp>
      <p:sp>
        <p:nvSpPr>
          <p:cNvPr id="10" name="Text 5"/>
          <p:cNvSpPr/>
          <p:nvPr/>
        </p:nvSpPr>
        <p:spPr>
          <a:xfrm>
            <a:off x="6080760" y="5669280"/>
            <a:ext cx="5669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i="1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LISA hot/cold spots · p &lt; 0,05</a:t>
            </a:r>
            <a:endParaRPr lang="en-US" sz="1000" dirty="0"/>
          </a:p>
        </p:txBody>
      </p:sp>
      <p:sp>
        <p:nvSpPr>
          <p:cNvPr id="11" name="Shape 6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13" name="Text 8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Faringe (C13, C10):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Moran I = 0,17 y 0,15 — cluster espacial fuerte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Laringe (C32):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hot spots en zona sur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Otros: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parótida y senos accesorios también significativos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15" name="Text 10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16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PRONÓSTICO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Mortalidad intrahospitalaria por subsitio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4389120" y="1737360"/>
            <a:ext cx="0" cy="3465576"/>
          </a:xfrm>
          <a:prstGeom prst="line">
            <a:avLst/>
          </a:prstGeom>
          <a:noFill/>
          <a:ln w="6350">
            <a:solidFill>
              <a:srgbClr val="B8D9E0"/>
            </a:solidFill>
            <a:prstDash val="dash"/>
          </a:ln>
        </p:spPr>
      </p:sp>
      <p:sp>
        <p:nvSpPr>
          <p:cNvPr id="8" name="Text 5"/>
          <p:cNvSpPr/>
          <p:nvPr/>
        </p:nvSpPr>
        <p:spPr>
          <a:xfrm>
            <a:off x="4114800" y="5248656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0%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5943600" y="1737360"/>
            <a:ext cx="0" cy="3465576"/>
          </a:xfrm>
          <a:prstGeom prst="line">
            <a:avLst/>
          </a:prstGeom>
          <a:noFill/>
          <a:ln w="6350">
            <a:solidFill>
              <a:srgbClr val="B8D9E0"/>
            </a:solidFill>
            <a:prstDash val="dash"/>
          </a:ln>
        </p:spPr>
      </p:sp>
      <p:sp>
        <p:nvSpPr>
          <p:cNvPr id="10" name="Text 7"/>
          <p:cNvSpPr/>
          <p:nvPr/>
        </p:nvSpPr>
        <p:spPr>
          <a:xfrm>
            <a:off x="5669280" y="5248656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3%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7498080" y="1737360"/>
            <a:ext cx="0" cy="3465576"/>
          </a:xfrm>
          <a:prstGeom prst="line">
            <a:avLst/>
          </a:prstGeom>
          <a:noFill/>
          <a:ln w="6350">
            <a:solidFill>
              <a:srgbClr val="B8D9E0"/>
            </a:solidFill>
            <a:prstDash val="dash"/>
          </a:ln>
        </p:spPr>
      </p:sp>
      <p:sp>
        <p:nvSpPr>
          <p:cNvPr id="12" name="Text 9"/>
          <p:cNvSpPr/>
          <p:nvPr/>
        </p:nvSpPr>
        <p:spPr>
          <a:xfrm>
            <a:off x="7223760" y="5248656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6%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9052560" y="1737360"/>
            <a:ext cx="0" cy="3465576"/>
          </a:xfrm>
          <a:prstGeom prst="line">
            <a:avLst/>
          </a:prstGeom>
          <a:noFill/>
          <a:ln w="6350">
            <a:solidFill>
              <a:srgbClr val="B8D9E0"/>
            </a:solidFill>
            <a:prstDash val="dash"/>
          </a:ln>
        </p:spPr>
      </p:sp>
      <p:sp>
        <p:nvSpPr>
          <p:cNvPr id="14" name="Text 11"/>
          <p:cNvSpPr/>
          <p:nvPr/>
        </p:nvSpPr>
        <p:spPr>
          <a:xfrm>
            <a:off x="8778240" y="5248656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9%</a:t>
            </a:r>
            <a:endParaRPr lang="en-US" sz="900" dirty="0"/>
          </a:p>
        </p:txBody>
      </p:sp>
      <p:sp>
        <p:nvSpPr>
          <p:cNvPr id="15" name="Shape 12"/>
          <p:cNvSpPr/>
          <p:nvPr/>
        </p:nvSpPr>
        <p:spPr>
          <a:xfrm>
            <a:off x="10607040" y="1737360"/>
            <a:ext cx="0" cy="3465576"/>
          </a:xfrm>
          <a:prstGeom prst="line">
            <a:avLst/>
          </a:prstGeom>
          <a:noFill/>
          <a:ln w="6350">
            <a:solidFill>
              <a:srgbClr val="B8D9E0"/>
            </a:solidFill>
            <a:prstDash val="dash"/>
          </a:ln>
        </p:spPr>
      </p:sp>
      <p:sp>
        <p:nvSpPr>
          <p:cNvPr id="16" name="Text 13"/>
          <p:cNvSpPr/>
          <p:nvPr/>
        </p:nvSpPr>
        <p:spPr>
          <a:xfrm>
            <a:off x="10332720" y="5248656"/>
            <a:ext cx="5486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12%</a:t>
            </a:r>
            <a:endParaRPr lang="en-US" sz="900" dirty="0"/>
          </a:p>
        </p:txBody>
      </p:sp>
      <p:sp>
        <p:nvSpPr>
          <p:cNvPr id="17" name="Text 14"/>
          <p:cNvSpPr/>
          <p:nvPr/>
        </p:nvSpPr>
        <p:spPr>
          <a:xfrm>
            <a:off x="548640" y="1828800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Faringe otra (C14)</a:t>
            </a:r>
            <a:endParaRPr lang="en-US" sz="1200" dirty="0"/>
          </a:p>
        </p:txBody>
      </p:sp>
      <p:sp>
        <p:nvSpPr>
          <p:cNvPr id="18" name="Shape 15"/>
          <p:cNvSpPr/>
          <p:nvPr/>
        </p:nvSpPr>
        <p:spPr>
          <a:xfrm>
            <a:off x="4389120" y="1901952"/>
            <a:ext cx="5544312" cy="310896"/>
          </a:xfrm>
          <a:prstGeom prst="roundRect">
            <a:avLst>
              <a:gd name="adj" fmla="val 11765"/>
            </a:avLst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0024872" y="1865376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10,7%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548640" y="2304288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Hipofaringe (C12-13)</a:t>
            </a:r>
            <a:endParaRPr lang="en-US" sz="1200" dirty="0"/>
          </a:p>
        </p:txBody>
      </p:sp>
      <p:sp>
        <p:nvSpPr>
          <p:cNvPr id="21" name="Shape 18"/>
          <p:cNvSpPr/>
          <p:nvPr/>
        </p:nvSpPr>
        <p:spPr>
          <a:xfrm>
            <a:off x="4389120" y="2377440"/>
            <a:ext cx="4248912" cy="310896"/>
          </a:xfrm>
          <a:prstGeom prst="roundRect">
            <a:avLst>
              <a:gd name="adj" fmla="val 11765"/>
            </a:avLst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729472" y="2340864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8,2%</a:t>
            </a:r>
            <a:endParaRPr lang="en-US" sz="1200" dirty="0"/>
          </a:p>
        </p:txBody>
      </p:sp>
      <p:sp>
        <p:nvSpPr>
          <p:cNvPr id="23" name="Text 20"/>
          <p:cNvSpPr/>
          <p:nvPr/>
        </p:nvSpPr>
        <p:spPr>
          <a:xfrm>
            <a:off x="548640" y="2779776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 (C32)</a:t>
            </a:r>
            <a:endParaRPr lang="en-US" sz="1200" dirty="0"/>
          </a:p>
        </p:txBody>
      </p:sp>
      <p:sp>
        <p:nvSpPr>
          <p:cNvPr id="24" name="Shape 21"/>
          <p:cNvSpPr/>
          <p:nvPr/>
        </p:nvSpPr>
        <p:spPr>
          <a:xfrm>
            <a:off x="4389120" y="2852928"/>
            <a:ext cx="3886200" cy="310896"/>
          </a:xfrm>
          <a:prstGeom prst="roundRect">
            <a:avLst>
              <a:gd name="adj" fmla="val 11765"/>
            </a:avLst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8366760" y="2816352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7,5%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548640" y="3255264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Orofaringe (C09-10)</a:t>
            </a:r>
            <a:endParaRPr lang="en-US" sz="1200" dirty="0"/>
          </a:p>
        </p:txBody>
      </p:sp>
      <p:sp>
        <p:nvSpPr>
          <p:cNvPr id="27" name="Shape 24"/>
          <p:cNvSpPr/>
          <p:nvPr/>
        </p:nvSpPr>
        <p:spPr>
          <a:xfrm>
            <a:off x="4389120" y="3328416"/>
            <a:ext cx="3523488" cy="310896"/>
          </a:xfrm>
          <a:prstGeom prst="roundRect">
            <a:avLst>
              <a:gd name="adj" fmla="val 11765"/>
            </a:avLst>
          </a:prstGeom>
          <a:solidFill>
            <a:srgbClr val="9FD4C5"/>
          </a:solidFill>
          <a:ln w="12700">
            <a:solidFill>
              <a:srgbClr val="9FD4C5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8004048" y="3291840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6,8%</a:t>
            </a:r>
            <a:endParaRPr lang="en-US" sz="1200" dirty="0"/>
          </a:p>
        </p:txBody>
      </p:sp>
      <p:sp>
        <p:nvSpPr>
          <p:cNvPr id="29" name="Text 26"/>
          <p:cNvSpPr/>
          <p:nvPr/>
        </p:nvSpPr>
        <p:spPr>
          <a:xfrm>
            <a:off x="548640" y="3730752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Cavidad oral (C00-06)</a:t>
            </a:r>
            <a:endParaRPr lang="en-US" sz="1200" dirty="0"/>
          </a:p>
        </p:txBody>
      </p:sp>
      <p:sp>
        <p:nvSpPr>
          <p:cNvPr id="30" name="Shape 27"/>
          <p:cNvSpPr/>
          <p:nvPr/>
        </p:nvSpPr>
        <p:spPr>
          <a:xfrm>
            <a:off x="4389120" y="3803904"/>
            <a:ext cx="3057144" cy="310896"/>
          </a:xfrm>
          <a:prstGeom prst="roundRect">
            <a:avLst>
              <a:gd name="adj" fmla="val 11765"/>
            </a:avLst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31" name="Text 28"/>
          <p:cNvSpPr/>
          <p:nvPr/>
        </p:nvSpPr>
        <p:spPr>
          <a:xfrm>
            <a:off x="7537704" y="3767328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5,9%</a:t>
            </a:r>
            <a:endParaRPr lang="en-US" sz="1200" dirty="0"/>
          </a:p>
        </p:txBody>
      </p:sp>
      <p:sp>
        <p:nvSpPr>
          <p:cNvPr id="32" name="Text 29"/>
          <p:cNvSpPr/>
          <p:nvPr/>
        </p:nvSpPr>
        <p:spPr>
          <a:xfrm>
            <a:off x="548640" y="4206240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Glánd. salivales (C07-08)</a:t>
            </a:r>
            <a:endParaRPr lang="en-US" sz="1200" dirty="0"/>
          </a:p>
        </p:txBody>
      </p:sp>
      <p:sp>
        <p:nvSpPr>
          <p:cNvPr id="33" name="Shape 30"/>
          <p:cNvSpPr/>
          <p:nvPr/>
        </p:nvSpPr>
        <p:spPr>
          <a:xfrm>
            <a:off x="4389120" y="4279392"/>
            <a:ext cx="2642616" cy="310896"/>
          </a:xfrm>
          <a:prstGeom prst="roundRect">
            <a:avLst>
              <a:gd name="adj" fmla="val 11765"/>
            </a:avLst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34" name="Text 31"/>
          <p:cNvSpPr/>
          <p:nvPr/>
        </p:nvSpPr>
        <p:spPr>
          <a:xfrm>
            <a:off x="7123176" y="4242816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5,1%</a:t>
            </a:r>
            <a:endParaRPr lang="en-US" sz="1200" dirty="0"/>
          </a:p>
        </p:txBody>
      </p:sp>
      <p:sp>
        <p:nvSpPr>
          <p:cNvPr id="35" name="Text 32"/>
          <p:cNvSpPr/>
          <p:nvPr/>
        </p:nvSpPr>
        <p:spPr>
          <a:xfrm>
            <a:off x="548640" y="4681728"/>
            <a:ext cx="374904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Sinonasal (C30-31)</a:t>
            </a:r>
            <a:endParaRPr lang="en-US" sz="1200" dirty="0"/>
          </a:p>
        </p:txBody>
      </p:sp>
      <p:sp>
        <p:nvSpPr>
          <p:cNvPr id="36" name="Shape 33"/>
          <p:cNvSpPr/>
          <p:nvPr/>
        </p:nvSpPr>
        <p:spPr>
          <a:xfrm>
            <a:off x="4389120" y="4754880"/>
            <a:ext cx="2383536" cy="310896"/>
          </a:xfrm>
          <a:prstGeom prst="roundRect">
            <a:avLst>
              <a:gd name="adj" fmla="val 11765"/>
            </a:avLst>
          </a:prstGeom>
          <a:solidFill>
            <a:srgbClr val="A8E0C9"/>
          </a:solidFill>
          <a:ln w="12700">
            <a:solidFill>
              <a:srgbClr val="A8E0C9"/>
            </a:solidFill>
            <a:prstDash val="solid"/>
          </a:ln>
        </p:spPr>
      </p:sp>
      <p:sp>
        <p:nvSpPr>
          <p:cNvPr id="37" name="Text 34"/>
          <p:cNvSpPr/>
          <p:nvPr/>
        </p:nvSpPr>
        <p:spPr>
          <a:xfrm>
            <a:off x="6864096" y="4718304"/>
            <a:ext cx="91440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4,6%</a:t>
            </a:r>
            <a:endParaRPr lang="en-US" sz="1200" dirty="0"/>
          </a:p>
        </p:txBody>
      </p:sp>
      <p:sp>
        <p:nvSpPr>
          <p:cNvPr id="38" name="Shape 35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40" name="Text 37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Mortalidad mayor: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faringe otra 10,7% · hipofaringe 8,2% · laringe 7,5%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Mortalidad menor: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sinonasal 4,6% · gl. salivales 5,1%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Brecha: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diferencia ~2× entre subsitio extremo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41" name="Text 38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42" name="Text 39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16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sessions/upbeat-tender-ptolemy/mnt/cancer_cabeza_cuello/output_files/deck_assets/bg_content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200" y="411480"/>
            <a:ext cx="91440" cy="502920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080" y="384048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b="1" spc="400" kern="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· PRONÓSTICO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40080" y="658368"/>
            <a:ext cx="107899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F3D4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Modelos GEE jerárquicos — discriminación por subsitio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457200" y="1417320"/>
            <a:ext cx="11247120" cy="16459"/>
          </a:xfrm>
          <a:prstGeom prst="rect">
            <a:avLst/>
          </a:prstGeom>
          <a:solidFill>
            <a:srgbClr val="B8D9E0"/>
          </a:solidFill>
          <a:ln w="12700">
            <a:solidFill>
              <a:srgbClr val="B8D9E0"/>
            </a:solidFill>
            <a:prstDash val="solid"/>
          </a:ln>
        </p:spPr>
      </p:sp>
      <p:pic>
        <p:nvPicPr>
          <p:cNvPr id="7" name="Image 1" descr="/sessions/upbeat-tender-ptolemy/mnt/cancer_cabeza_cuello/output_files/pronostico/figures/fig-roc-gee-logis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44" y="1600200"/>
            <a:ext cx="5971191" cy="416052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80960" y="1627632"/>
            <a:ext cx="4114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AUC por subsitio (mortalidad)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7680960" y="205740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680960" y="205740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863840" y="207568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Glándulas salivales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10698480" y="207568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0,935</a:t>
            </a:r>
            <a:endParaRPr lang="en-US" sz="1200" dirty="0"/>
          </a:p>
        </p:txBody>
      </p:sp>
      <p:sp>
        <p:nvSpPr>
          <p:cNvPr id="13" name="Shape 9"/>
          <p:cNvSpPr/>
          <p:nvPr/>
        </p:nvSpPr>
        <p:spPr>
          <a:xfrm>
            <a:off x="7680960" y="246888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680960" y="246888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863840" y="248716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Sinonasal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10698480" y="248716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0,898</a:t>
            </a:r>
            <a:endParaRPr lang="en-US" sz="1200" dirty="0"/>
          </a:p>
        </p:txBody>
      </p:sp>
      <p:sp>
        <p:nvSpPr>
          <p:cNvPr id="17" name="Shape 13"/>
          <p:cNvSpPr/>
          <p:nvPr/>
        </p:nvSpPr>
        <p:spPr>
          <a:xfrm>
            <a:off x="7680960" y="288036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7680960" y="288036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7863840" y="289864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Faringe otra</a:t>
            </a:r>
            <a:endParaRPr lang="en-US" sz="1100" dirty="0"/>
          </a:p>
        </p:txBody>
      </p:sp>
      <p:sp>
        <p:nvSpPr>
          <p:cNvPr id="20" name="Text 16"/>
          <p:cNvSpPr/>
          <p:nvPr/>
        </p:nvSpPr>
        <p:spPr>
          <a:xfrm>
            <a:off x="10698480" y="289864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0,898</a:t>
            </a:r>
            <a:endParaRPr lang="en-US" sz="1200" dirty="0"/>
          </a:p>
        </p:txBody>
      </p:sp>
      <p:sp>
        <p:nvSpPr>
          <p:cNvPr id="21" name="Shape 17"/>
          <p:cNvSpPr/>
          <p:nvPr/>
        </p:nvSpPr>
        <p:spPr>
          <a:xfrm>
            <a:off x="7680960" y="329184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7680960" y="329184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23" name="Text 19"/>
          <p:cNvSpPr/>
          <p:nvPr/>
        </p:nvSpPr>
        <p:spPr>
          <a:xfrm>
            <a:off x="7863840" y="331012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Cavidad oral</a:t>
            </a:r>
            <a:endParaRPr lang="en-US" sz="1100" dirty="0"/>
          </a:p>
        </p:txBody>
      </p:sp>
      <p:sp>
        <p:nvSpPr>
          <p:cNvPr id="24" name="Text 20"/>
          <p:cNvSpPr/>
          <p:nvPr/>
        </p:nvSpPr>
        <p:spPr>
          <a:xfrm>
            <a:off x="10698480" y="331012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0,897</a:t>
            </a:r>
            <a:endParaRPr lang="en-US" sz="1200" dirty="0"/>
          </a:p>
        </p:txBody>
      </p:sp>
      <p:sp>
        <p:nvSpPr>
          <p:cNvPr id="25" name="Shape 21"/>
          <p:cNvSpPr/>
          <p:nvPr/>
        </p:nvSpPr>
        <p:spPr>
          <a:xfrm>
            <a:off x="7680960" y="370332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7680960" y="370332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27" name="Text 23"/>
          <p:cNvSpPr/>
          <p:nvPr/>
        </p:nvSpPr>
        <p:spPr>
          <a:xfrm>
            <a:off x="7863840" y="372160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Orofaringe</a:t>
            </a:r>
            <a:endParaRPr lang="en-US" sz="1100" dirty="0"/>
          </a:p>
        </p:txBody>
      </p:sp>
      <p:sp>
        <p:nvSpPr>
          <p:cNvPr id="28" name="Text 24"/>
          <p:cNvSpPr/>
          <p:nvPr/>
        </p:nvSpPr>
        <p:spPr>
          <a:xfrm>
            <a:off x="10698480" y="372160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0,888</a:t>
            </a:r>
            <a:endParaRPr lang="en-US" sz="1200" dirty="0"/>
          </a:p>
        </p:txBody>
      </p:sp>
      <p:sp>
        <p:nvSpPr>
          <p:cNvPr id="29" name="Shape 25"/>
          <p:cNvSpPr/>
          <p:nvPr/>
        </p:nvSpPr>
        <p:spPr>
          <a:xfrm>
            <a:off x="7680960" y="411480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7680960" y="411480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31" name="Text 27"/>
          <p:cNvSpPr/>
          <p:nvPr/>
        </p:nvSpPr>
        <p:spPr>
          <a:xfrm>
            <a:off x="7863840" y="413308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Hipofaringe</a:t>
            </a:r>
            <a:endParaRPr lang="en-US" sz="1100" dirty="0"/>
          </a:p>
        </p:txBody>
      </p:sp>
      <p:sp>
        <p:nvSpPr>
          <p:cNvPr id="32" name="Text 28"/>
          <p:cNvSpPr/>
          <p:nvPr/>
        </p:nvSpPr>
        <p:spPr>
          <a:xfrm>
            <a:off x="10698480" y="413308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0,862</a:t>
            </a:r>
            <a:endParaRPr lang="en-US" sz="1200" dirty="0"/>
          </a:p>
        </p:txBody>
      </p:sp>
      <p:sp>
        <p:nvSpPr>
          <p:cNvPr id="33" name="Shape 29"/>
          <p:cNvSpPr/>
          <p:nvPr/>
        </p:nvSpPr>
        <p:spPr>
          <a:xfrm>
            <a:off x="7680960" y="4526280"/>
            <a:ext cx="4114800" cy="347472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 w="12700">
            <a:solidFill>
              <a:srgbClr val="B8D9E0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7680960" y="4526280"/>
            <a:ext cx="64008" cy="347472"/>
          </a:xfrm>
          <a:prstGeom prst="rect">
            <a:avLst/>
          </a:prstGeom>
          <a:solidFill>
            <a:srgbClr val="7FC8D6"/>
          </a:solidFill>
          <a:ln w="12700">
            <a:solidFill>
              <a:srgbClr val="7FC8D6"/>
            </a:solidFill>
            <a:prstDash val="solid"/>
          </a:ln>
        </p:spPr>
      </p:sp>
      <p:sp>
        <p:nvSpPr>
          <p:cNvPr id="35" name="Text 31"/>
          <p:cNvSpPr/>
          <p:nvPr/>
        </p:nvSpPr>
        <p:spPr>
          <a:xfrm>
            <a:off x="7863840" y="4544568"/>
            <a:ext cx="27432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Laringe</a:t>
            </a:r>
            <a:endParaRPr lang="en-US" sz="1100" dirty="0"/>
          </a:p>
        </p:txBody>
      </p:sp>
      <p:sp>
        <p:nvSpPr>
          <p:cNvPr id="36" name="Text 32"/>
          <p:cNvSpPr/>
          <p:nvPr/>
        </p:nvSpPr>
        <p:spPr>
          <a:xfrm>
            <a:off x="10698480" y="4544568"/>
            <a:ext cx="10058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0,859</a:t>
            </a:r>
            <a:endParaRPr lang="en-US" sz="1200" dirty="0"/>
          </a:p>
        </p:txBody>
      </p:sp>
      <p:sp>
        <p:nvSpPr>
          <p:cNvPr id="37" name="Shape 33"/>
          <p:cNvSpPr/>
          <p:nvPr/>
        </p:nvSpPr>
        <p:spPr>
          <a:xfrm>
            <a:off x="457200" y="5897880"/>
            <a:ext cx="11247120" cy="566928"/>
          </a:xfrm>
          <a:prstGeom prst="roundRect">
            <a:avLst>
              <a:gd name="adj" fmla="val 9677"/>
            </a:avLst>
          </a:prstGeom>
          <a:solidFill>
            <a:srgbClr val="E6F2F5"/>
          </a:solidFill>
          <a:ln w="16510">
            <a:solidFill>
              <a:srgbClr val="7FC8D6"/>
            </a:solidFill>
            <a:prstDash val="solid"/>
          </a:ln>
        </p:spPr>
      </p:sp>
      <p:sp>
        <p:nvSpPr>
          <p:cNvPr id="38" name="Text 34"/>
          <p:cNvSpPr/>
          <p:nvPr/>
        </p:nvSpPr>
        <p:spPr>
          <a:xfrm>
            <a:off x="594360" y="5952744"/>
            <a:ext cx="15087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b="1" spc="300" kern="0" dirty="0">
                <a:solidFill>
                  <a:srgbClr val="2B55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CLAVE</a:t>
            </a:r>
            <a:endParaRPr lang="en-US" sz="850" dirty="0"/>
          </a:p>
        </p:txBody>
      </p:sp>
      <p:sp>
        <p:nvSpPr>
          <p:cNvPr id="39" name="Text 35"/>
          <p:cNvSpPr/>
          <p:nvPr/>
        </p:nvSpPr>
        <p:spPr>
          <a:xfrm>
            <a:off x="2148840" y="5934456"/>
            <a:ext cx="94183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AUC rango: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0,86 – 0,94 (7 subsitios)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Mejor: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glándulas salivales 0,935</a:t>
            </a:r>
            <a:pPr indent="0" marL="0">
              <a:buNone/>
            </a:pPr>
            <a:r>
              <a:rPr lang="en-US" sz="1150" dirty="0">
                <a:solidFill>
                  <a:srgbClr val="B8D9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   ·    </a:t>
            </a:r>
            <a:pPr indent="0" marL="0">
              <a:buNone/>
            </a:pPr>
            <a:r>
              <a:rPr lang="en-US" sz="1150" b="1" dirty="0">
                <a:solidFill>
                  <a:srgbClr val="1F3D4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No convergió: </a:t>
            </a:r>
            <a:pPr indent="0" marL="0">
              <a:buNone/>
            </a:pPr>
            <a:r>
              <a:rPr lang="en-US" sz="1150" dirty="0">
                <a:solidFill>
                  <a:srgbClr val="5B7C8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nasofaringe</a:t>
            </a:r>
            <a:pPr indent="0" marL="0">
              <a:buNone/>
            </a:pPr>
            <a:endParaRPr lang="en-US" sz="1150" dirty="0"/>
          </a:p>
        </p:txBody>
      </p:sp>
      <p:sp>
        <p:nvSpPr>
          <p:cNvPr id="40" name="Text 36"/>
          <p:cNvSpPr/>
          <p:nvPr/>
        </p:nvSpPr>
        <p:spPr>
          <a:xfrm>
            <a:off x="457200" y="653796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Amaru Agüero  ·  UDD — Cs. de la Complejidad Social</a:t>
            </a:r>
            <a:endParaRPr lang="en-US" sz="900" dirty="0"/>
          </a:p>
        </p:txBody>
      </p:sp>
      <p:sp>
        <p:nvSpPr>
          <p:cNvPr id="41" name="Text 37"/>
          <p:cNvSpPr/>
          <p:nvPr/>
        </p:nvSpPr>
        <p:spPr>
          <a:xfrm>
            <a:off x="10972800" y="6537960"/>
            <a:ext cx="822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7A98A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16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UDD — Doctorado en Ciencias de la Complejidad Social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Hospitalizaciones por neoplasias de cabeza y cuello en Chile</dc:title>
  <dc:subject>PptxGenJS Presentation</dc:subject>
  <dc:creator>Amaru Agüero</dc:creator>
  <cp:lastModifiedBy>Amaru Agüero</cp:lastModifiedBy>
  <cp:revision>1</cp:revision>
  <dcterms:created xsi:type="dcterms:W3CDTF">2026-05-12T15:26:06Z</dcterms:created>
  <dcterms:modified xsi:type="dcterms:W3CDTF">2026-05-12T15:26:06Z</dcterms:modified>
</cp:coreProperties>
</file>